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35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746A2-8B5C-4AFA-8FEA-5E72406DCCEE}" type="datetimeFigureOut">
              <a:rPr lang="en-US" smtClean="0"/>
              <a:pPr/>
              <a:t>7/3/2020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01F3F-C26F-43C9-B0E7-3EBF6F79791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3600" b="1" u="sng" dirty="0">
                <a:solidFill>
                  <a:schemeClr val="tx1"/>
                </a:solidFill>
              </a:rPr>
              <a:t>Biochemical </a:t>
            </a:r>
            <a:r>
              <a:rPr lang="en-IN" sz="3600" b="1" u="sng" dirty="0" smtClean="0">
                <a:solidFill>
                  <a:schemeClr val="tx1"/>
                </a:solidFill>
              </a:rPr>
              <a:t>thermodynamics</a:t>
            </a:r>
          </a:p>
          <a:p>
            <a:pPr lvl="1" algn="l">
              <a:buFont typeface="Arial" pitchFamily="34" charset="0"/>
              <a:buChar char="•"/>
            </a:pPr>
            <a:r>
              <a:rPr lang="en-IN" sz="3200" dirty="0" smtClean="0">
                <a:solidFill>
                  <a:schemeClr val="tx1"/>
                </a:solidFill>
              </a:rPr>
              <a:t>  </a:t>
            </a:r>
            <a:r>
              <a:rPr lang="en-IN" sz="3400" dirty="0" smtClean="0">
                <a:solidFill>
                  <a:schemeClr val="tx1"/>
                </a:solidFill>
              </a:rPr>
              <a:t>Biochemical thermodynamics or Bioenergetics</a:t>
            </a:r>
            <a:r>
              <a:rPr lang="en-IN" sz="3400" dirty="0">
                <a:solidFill>
                  <a:schemeClr val="tx1"/>
                </a:solidFill>
              </a:rPr>
              <a:t> </a:t>
            </a:r>
            <a:r>
              <a:rPr lang="en-IN" sz="3400" dirty="0" smtClean="0">
                <a:solidFill>
                  <a:schemeClr val="tx1"/>
                </a:solidFill>
              </a:rPr>
              <a:t>deals with the study of energy changes (transfer and utilization) in biochemical reactions.</a:t>
            </a:r>
          </a:p>
          <a:p>
            <a:pPr lvl="1" algn="l">
              <a:buFont typeface="Arial" pitchFamily="34" charset="0"/>
              <a:buChar char="•"/>
            </a:pPr>
            <a:r>
              <a:rPr lang="en-IN" sz="3400" dirty="0">
                <a:solidFill>
                  <a:schemeClr val="tx1"/>
                </a:solidFill>
              </a:rPr>
              <a:t> </a:t>
            </a:r>
            <a:r>
              <a:rPr lang="en-IN" sz="3400" dirty="0" smtClean="0">
                <a:solidFill>
                  <a:schemeClr val="tx1"/>
                </a:solidFill>
              </a:rPr>
              <a:t> The reactions </a:t>
            </a:r>
            <a:r>
              <a:rPr lang="en-IN" sz="3400" dirty="0">
                <a:solidFill>
                  <a:schemeClr val="tx1"/>
                </a:solidFill>
              </a:rPr>
              <a:t>are broadly classified as </a:t>
            </a:r>
            <a:r>
              <a:rPr lang="en-IN" sz="3400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IN" sz="3400" dirty="0" smtClean="0">
                <a:solidFill>
                  <a:schemeClr val="tx1"/>
                </a:solidFill>
              </a:rPr>
              <a:t>	-  </a:t>
            </a:r>
            <a:r>
              <a:rPr lang="en-IN" sz="3400" dirty="0" err="1" smtClean="0">
                <a:solidFill>
                  <a:schemeClr val="tx1"/>
                </a:solidFill>
              </a:rPr>
              <a:t>exergonic</a:t>
            </a:r>
            <a:r>
              <a:rPr lang="en-IN" sz="3400" dirty="0" smtClean="0">
                <a:solidFill>
                  <a:schemeClr val="tx1"/>
                </a:solidFill>
              </a:rPr>
              <a:t> (energy </a:t>
            </a:r>
            <a:r>
              <a:rPr lang="en-IN" sz="3400" dirty="0">
                <a:solidFill>
                  <a:schemeClr val="tx1"/>
                </a:solidFill>
              </a:rPr>
              <a:t>releasing) </a:t>
            </a:r>
            <a:r>
              <a:rPr lang="en-IN" sz="3400" dirty="0" smtClean="0">
                <a:solidFill>
                  <a:schemeClr val="tx1"/>
                </a:solidFill>
              </a:rPr>
              <a:t>  and </a:t>
            </a:r>
          </a:p>
          <a:p>
            <a:pPr algn="l"/>
            <a:r>
              <a:rPr lang="en-IN" sz="3400" dirty="0">
                <a:solidFill>
                  <a:schemeClr val="tx1"/>
                </a:solidFill>
              </a:rPr>
              <a:t>	</a:t>
            </a:r>
            <a:r>
              <a:rPr lang="en-IN" sz="3400" dirty="0" smtClean="0">
                <a:solidFill>
                  <a:schemeClr val="tx1"/>
                </a:solidFill>
              </a:rPr>
              <a:t>-  </a:t>
            </a:r>
            <a:r>
              <a:rPr lang="en-IN" sz="3400" dirty="0" err="1" smtClean="0">
                <a:solidFill>
                  <a:schemeClr val="tx1"/>
                </a:solidFill>
              </a:rPr>
              <a:t>endergonic</a:t>
            </a:r>
            <a:r>
              <a:rPr lang="en-IN" sz="3400" dirty="0" smtClean="0">
                <a:solidFill>
                  <a:schemeClr val="tx1"/>
                </a:solidFill>
              </a:rPr>
              <a:t> </a:t>
            </a:r>
            <a:r>
              <a:rPr lang="en-IN" sz="3400" dirty="0">
                <a:solidFill>
                  <a:schemeClr val="tx1"/>
                </a:solidFill>
              </a:rPr>
              <a:t>(</a:t>
            </a:r>
            <a:r>
              <a:rPr lang="en-IN" sz="3400" dirty="0" smtClean="0">
                <a:solidFill>
                  <a:schemeClr val="tx1"/>
                </a:solidFill>
              </a:rPr>
              <a:t>energy consuming)</a:t>
            </a:r>
          </a:p>
          <a:p>
            <a:pPr lvl="1" algn="l">
              <a:buFont typeface="Arial" pitchFamily="34" charset="0"/>
              <a:buChar char="•"/>
            </a:pPr>
            <a:r>
              <a:rPr lang="en-IN" sz="3400" dirty="0" smtClean="0">
                <a:solidFill>
                  <a:schemeClr val="tx1"/>
                </a:solidFill>
              </a:rPr>
              <a:t>  Bioenergetics  is concerned with the initial </a:t>
            </a:r>
            <a:r>
              <a:rPr lang="en-IN" sz="3400" dirty="0">
                <a:solidFill>
                  <a:schemeClr val="tx1"/>
                </a:solidFill>
              </a:rPr>
              <a:t>and final </a:t>
            </a:r>
            <a:r>
              <a:rPr lang="en-IN" sz="3400" dirty="0" smtClean="0">
                <a:solidFill>
                  <a:schemeClr val="tx1"/>
                </a:solidFill>
              </a:rPr>
              <a:t>states of energy component  of the reactants and </a:t>
            </a:r>
            <a:r>
              <a:rPr lang="en-IN" sz="3400" dirty="0">
                <a:solidFill>
                  <a:schemeClr val="tx1"/>
                </a:solidFill>
              </a:rPr>
              <a:t>not the </a:t>
            </a:r>
            <a:r>
              <a:rPr lang="en-IN" sz="3400" dirty="0" smtClean="0">
                <a:solidFill>
                  <a:schemeClr val="tx1"/>
                </a:solidFill>
              </a:rPr>
              <a:t>mechanism of chemical reaction.</a:t>
            </a:r>
          </a:p>
          <a:p>
            <a:pPr algn="l"/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sz="3600" b="1" u="sng" dirty="0" smtClean="0"/>
              <a:t>Free Energy  </a:t>
            </a:r>
            <a:r>
              <a:rPr lang="en-US" sz="3600" b="1" dirty="0" smtClean="0"/>
              <a:t>: (</a:t>
            </a:r>
            <a:r>
              <a:rPr lang="en-IN" sz="3600" b="1" dirty="0" smtClean="0"/>
              <a:t>∆G</a:t>
            </a:r>
            <a:r>
              <a:rPr lang="en-US" sz="3600" b="1" dirty="0" smtClean="0"/>
              <a:t>)</a:t>
            </a:r>
            <a:endParaRPr lang="en-US" sz="3600" b="1" dirty="0" smtClean="0"/>
          </a:p>
          <a:p>
            <a:r>
              <a:rPr lang="en-IN" sz="3600" dirty="0" smtClean="0"/>
              <a:t>The energy actually available to do work is known </a:t>
            </a:r>
            <a:r>
              <a:rPr lang="pt-BR" sz="3600" dirty="0" smtClean="0"/>
              <a:t> as free energy</a:t>
            </a:r>
            <a:r>
              <a:rPr lang="pt-BR" sz="3600" dirty="0" smtClean="0"/>
              <a:t>. Changes </a:t>
            </a:r>
            <a:r>
              <a:rPr lang="pt-BR" sz="3600" dirty="0" smtClean="0"/>
              <a:t>in </a:t>
            </a:r>
            <a:r>
              <a:rPr lang="en-IN" sz="3600" dirty="0" smtClean="0"/>
              <a:t>the </a:t>
            </a:r>
            <a:r>
              <a:rPr lang="en-IN" sz="3600" b="1" dirty="0" smtClean="0"/>
              <a:t>free energy (∆G) </a:t>
            </a:r>
            <a:r>
              <a:rPr lang="en-IN" sz="3600" dirty="0" smtClean="0"/>
              <a:t>are valuable in predicting the feasibility of chemical reactions. </a:t>
            </a:r>
          </a:p>
          <a:p>
            <a:r>
              <a:rPr lang="en-IN" sz="3600" dirty="0" smtClean="0"/>
              <a:t>The reactions can occur spontaneously if they are accompanied by decrease in free energy. During a chemical reaction, heat may be released or absorbed.</a:t>
            </a:r>
            <a:endParaRPr lang="en-IN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400" dirty="0" smtClean="0"/>
              <a:t>	</a:t>
            </a:r>
          </a:p>
          <a:p>
            <a:r>
              <a:rPr lang="en-IN" sz="3600" b="1" dirty="0" smtClean="0"/>
              <a:t> Enthalpy (∆H)</a:t>
            </a:r>
            <a:r>
              <a:rPr lang="en-IN" sz="3600" dirty="0" smtClean="0"/>
              <a:t> is a measure of the change in heat content of the reactants, compared to products.</a:t>
            </a:r>
          </a:p>
          <a:p>
            <a:r>
              <a:rPr lang="en-IN" sz="3600" b="1" dirty="0" smtClean="0"/>
              <a:t>Entropy</a:t>
            </a:r>
            <a:r>
              <a:rPr lang="en-IN" sz="3600" dirty="0" smtClean="0"/>
              <a:t> </a:t>
            </a:r>
            <a:r>
              <a:rPr lang="en-IN" sz="3600" b="1" dirty="0" smtClean="0"/>
              <a:t>(∆S) </a:t>
            </a:r>
            <a:r>
              <a:rPr lang="en-IN" sz="3600" dirty="0" smtClean="0"/>
              <a:t>represents a change in the randomness or disorder of reactants  and products. Entropy attains  a maximum as the reaction approaches  equilibrium.</a:t>
            </a:r>
          </a:p>
          <a:p>
            <a:r>
              <a:rPr lang="en-IN" sz="3600" dirty="0" smtClean="0"/>
              <a:t>The reactions of biological systems involve a temporary decrease in entropy.</a:t>
            </a:r>
          </a:p>
          <a:p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3600" dirty="0" smtClean="0"/>
              <a:t>The relation between the changes of </a:t>
            </a:r>
            <a:r>
              <a:rPr lang="en-IN" sz="3600" b="1" dirty="0" smtClean="0"/>
              <a:t>free energy </a:t>
            </a:r>
            <a:r>
              <a:rPr lang="en-IN" sz="3600" b="1" dirty="0" smtClean="0"/>
              <a:t>(</a:t>
            </a:r>
            <a:r>
              <a:rPr lang="en-IN" sz="3600" b="1" dirty="0" smtClean="0"/>
              <a:t>∆G</a:t>
            </a:r>
            <a:r>
              <a:rPr lang="en-IN" sz="3600" b="1" dirty="0" smtClean="0"/>
              <a:t>), </a:t>
            </a:r>
            <a:r>
              <a:rPr lang="en-IN" sz="3600" b="1" dirty="0" smtClean="0"/>
              <a:t>enthalpy (∆H) </a:t>
            </a:r>
            <a:r>
              <a:rPr lang="en-IN" sz="3600" dirty="0" smtClean="0"/>
              <a:t>and </a:t>
            </a:r>
            <a:r>
              <a:rPr lang="en-IN" sz="3600" b="1" dirty="0" smtClean="0"/>
              <a:t>entropy (∆S) </a:t>
            </a:r>
            <a:r>
              <a:rPr lang="en-IN" sz="3600" dirty="0" smtClean="0"/>
              <a:t>is expressed as</a:t>
            </a:r>
          </a:p>
          <a:p>
            <a:pPr>
              <a:buNone/>
            </a:pPr>
            <a:r>
              <a:rPr lang="en-IN" sz="3600" dirty="0" smtClean="0"/>
              <a:t>				</a:t>
            </a:r>
            <a:r>
              <a:rPr lang="en-IN" sz="3600" b="1" dirty="0" smtClean="0"/>
              <a:t> </a:t>
            </a:r>
            <a:r>
              <a:rPr lang="en-IN" sz="3600" b="1" dirty="0" smtClean="0"/>
              <a:t>∆G</a:t>
            </a:r>
            <a:r>
              <a:rPr lang="en-IN" sz="3600" dirty="0" smtClean="0"/>
              <a:t> </a:t>
            </a:r>
            <a:r>
              <a:rPr lang="en-IN" sz="3600" b="1" dirty="0" smtClean="0"/>
              <a:t> </a:t>
            </a:r>
            <a:r>
              <a:rPr lang="en-IN" sz="3600" b="1" dirty="0" smtClean="0"/>
              <a:t>=  ∆H – T∆S</a:t>
            </a:r>
          </a:p>
          <a:p>
            <a:pPr>
              <a:buNone/>
            </a:pPr>
            <a:r>
              <a:rPr lang="de-DE" sz="3600" dirty="0" smtClean="0"/>
              <a:t>		</a:t>
            </a:r>
            <a:r>
              <a:rPr lang="de-DE" sz="3600" b="1" dirty="0" smtClean="0"/>
              <a:t>T</a:t>
            </a:r>
            <a:r>
              <a:rPr lang="de-DE" sz="3600" dirty="0" smtClean="0"/>
              <a:t> represents the absolute temperature in Kelvin </a:t>
            </a:r>
            <a:r>
              <a:rPr lang="en-IN" sz="3600" dirty="0" smtClean="0"/>
              <a:t>(K= 273 + </a:t>
            </a:r>
            <a:r>
              <a:rPr lang="en-IN" sz="3600" b="1" dirty="0" smtClean="0"/>
              <a:t>⁰</a:t>
            </a:r>
            <a:r>
              <a:rPr lang="en-IN" sz="3600" dirty="0" smtClean="0"/>
              <a:t>C).</a:t>
            </a:r>
          </a:p>
          <a:p>
            <a:r>
              <a:rPr lang="en-IN" sz="3600" dirty="0" smtClean="0"/>
              <a:t>The term </a:t>
            </a:r>
            <a:r>
              <a:rPr lang="en-IN" sz="3600" b="1" dirty="0" smtClean="0"/>
              <a:t>standard free energy </a:t>
            </a:r>
            <a:r>
              <a:rPr lang="en-IN" sz="3600" dirty="0" smtClean="0"/>
              <a:t>represented by </a:t>
            </a:r>
            <a:r>
              <a:rPr lang="en-IN" sz="3600" b="1" dirty="0" smtClean="0"/>
              <a:t>∆G⁰</a:t>
            </a:r>
            <a:r>
              <a:rPr lang="en-IN" sz="3600" dirty="0" smtClean="0"/>
              <a:t> is often used. It indicates the free energy change when the reactants or products are at a concentration of 1 mol/l at pH 7.0</a:t>
            </a:r>
            <a:endParaRPr lang="en-I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	</a:t>
            </a:r>
            <a:r>
              <a:rPr lang="en-IN" sz="3600" b="1" u="sng" dirty="0" smtClean="0"/>
              <a:t>Negative and positive ∆G :</a:t>
            </a:r>
          </a:p>
          <a:p>
            <a:r>
              <a:rPr lang="en-IN" sz="3600" dirty="0" smtClean="0"/>
              <a:t>lf free energy change </a:t>
            </a:r>
            <a:r>
              <a:rPr lang="en-IN" sz="3600" b="1" dirty="0" smtClean="0"/>
              <a:t>(∆G)</a:t>
            </a:r>
            <a:r>
              <a:rPr lang="en-IN" sz="3600" dirty="0" smtClean="0"/>
              <a:t> is represented by a </a:t>
            </a:r>
            <a:r>
              <a:rPr lang="en-IN" sz="3600" b="1" dirty="0" smtClean="0"/>
              <a:t>negative sign</a:t>
            </a:r>
            <a:r>
              <a:rPr lang="en-IN" sz="3600" dirty="0" smtClean="0"/>
              <a:t>, there is a loss of free energy. The reaction is said to be </a:t>
            </a:r>
            <a:r>
              <a:rPr lang="en-IN" sz="3600" b="1" dirty="0" err="1" smtClean="0"/>
              <a:t>exergonic</a:t>
            </a:r>
            <a:r>
              <a:rPr lang="en-IN" sz="3600" dirty="0" smtClean="0"/>
              <a:t>, and proceeds spontaneously.</a:t>
            </a:r>
          </a:p>
          <a:p>
            <a:r>
              <a:rPr lang="en-IN" sz="3600" dirty="0" smtClean="0"/>
              <a:t>On the other hand, a </a:t>
            </a:r>
            <a:r>
              <a:rPr lang="en-IN" sz="3600" b="1" dirty="0" smtClean="0"/>
              <a:t>positive ∆G</a:t>
            </a:r>
            <a:r>
              <a:rPr lang="en-IN" sz="3600" dirty="0" smtClean="0"/>
              <a:t> indicates that energy must be supplied to the reactants. The reaction cannot proceed spontaneously and is </a:t>
            </a:r>
            <a:r>
              <a:rPr lang="en-IN" sz="3600" b="1" dirty="0" err="1" smtClean="0"/>
              <a:t>endergonic</a:t>
            </a:r>
            <a:r>
              <a:rPr lang="en-IN" sz="3600" dirty="0" smtClean="0"/>
              <a:t> in character.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0"/>
            <a:ext cx="9144000" cy="701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IN" sz="3600" dirty="0" smtClean="0"/>
              <a:t>The hydrolysis of ATP is a classical example of </a:t>
            </a:r>
            <a:r>
              <a:rPr lang="en-IN" sz="3600" b="1" dirty="0" err="1" smtClean="0"/>
              <a:t>exergonic</a:t>
            </a:r>
            <a:r>
              <a:rPr lang="en-IN" sz="3600" b="1" dirty="0" smtClean="0"/>
              <a:t> reaction</a:t>
            </a:r>
          </a:p>
          <a:p>
            <a:pPr>
              <a:buNone/>
            </a:pPr>
            <a:r>
              <a:rPr lang="pt-BR" sz="3600" dirty="0" smtClean="0"/>
              <a:t>		ATP + H2O   --→    ADP + Pi (</a:t>
            </a:r>
            <a:r>
              <a:rPr lang="en-IN" sz="3600" dirty="0" smtClean="0"/>
              <a:t>∆</a:t>
            </a:r>
            <a:r>
              <a:rPr lang="pt-BR" sz="3600" dirty="0" smtClean="0"/>
              <a:t>G</a:t>
            </a:r>
            <a:r>
              <a:rPr lang="en-IN" sz="3600" dirty="0" smtClean="0"/>
              <a:t>⁰</a:t>
            </a:r>
            <a:r>
              <a:rPr lang="pt-BR" sz="3600" dirty="0" smtClean="0"/>
              <a:t> =  - 7.3 								Cal/mol)</a:t>
            </a:r>
          </a:p>
          <a:p>
            <a:r>
              <a:rPr lang="en-IN" sz="3600" dirty="0" smtClean="0"/>
              <a:t>The reversal of the reaction </a:t>
            </a:r>
          </a:p>
          <a:p>
            <a:pPr>
              <a:buNone/>
            </a:pPr>
            <a:r>
              <a:rPr lang="en-IN" sz="3600" dirty="0" smtClean="0"/>
              <a:t>			ADP + Pi  </a:t>
            </a:r>
            <a:r>
              <a:rPr lang="pt-BR" sz="3600" dirty="0" smtClean="0"/>
              <a:t>--→</a:t>
            </a:r>
            <a:r>
              <a:rPr lang="en-IN" sz="3600" dirty="0" smtClean="0"/>
              <a:t> ATP</a:t>
            </a:r>
          </a:p>
          <a:p>
            <a:pPr>
              <a:buNone/>
            </a:pPr>
            <a:r>
              <a:rPr lang="en-IN" sz="3600" dirty="0" smtClean="0"/>
              <a:t>	is </a:t>
            </a:r>
            <a:r>
              <a:rPr lang="en-IN" sz="3600" b="1" dirty="0" err="1" smtClean="0"/>
              <a:t>endergonic</a:t>
            </a:r>
            <a:r>
              <a:rPr lang="en-IN" sz="3600" dirty="0" smtClean="0"/>
              <a:t> and occurs only when there is a supply of energy of at least 7.3 Cal/mol (∆G⁰ is positive).</a:t>
            </a:r>
          </a:p>
          <a:p>
            <a:r>
              <a:rPr lang="en-IN" sz="3600" dirty="0" smtClean="0"/>
              <a:t>The free energy change becomes zero</a:t>
            </a:r>
          </a:p>
          <a:p>
            <a:pPr>
              <a:buNone/>
            </a:pPr>
            <a:r>
              <a:rPr lang="en-IN" sz="3600" dirty="0" smtClean="0"/>
              <a:t>	 </a:t>
            </a:r>
            <a:r>
              <a:rPr lang="en-IN" sz="3600" b="1" dirty="0" smtClean="0"/>
              <a:t>(∆G = 0) </a:t>
            </a:r>
            <a:r>
              <a:rPr lang="en-IN" sz="3600" dirty="0" smtClean="0"/>
              <a:t>when a reaction is at </a:t>
            </a:r>
            <a:r>
              <a:rPr lang="en-IN" sz="3600" b="1" dirty="0" smtClean="0"/>
              <a:t>equilibrium</a:t>
            </a:r>
            <a:r>
              <a:rPr lang="en-IN" b="1" dirty="0" smtClean="0"/>
              <a:t>.</a:t>
            </a:r>
            <a:endParaRPr lang="en-IN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IN" dirty="0" smtClean="0"/>
              <a:t>At a constant temperature and pressure,</a:t>
            </a:r>
            <a:r>
              <a:rPr lang="en-IN" b="1" dirty="0" smtClean="0"/>
              <a:t> ∆G</a:t>
            </a:r>
            <a:r>
              <a:rPr lang="en-IN" dirty="0" smtClean="0"/>
              <a:t> is dependent on the actual concentration of reactants and products. </a:t>
            </a:r>
          </a:p>
          <a:p>
            <a:r>
              <a:rPr lang="en-IN" dirty="0" smtClean="0"/>
              <a:t>For the conversion of reactant A to product  B  (A </a:t>
            </a:r>
            <a:r>
              <a:rPr lang="pt-BR" dirty="0" smtClean="0"/>
              <a:t>--→ </a:t>
            </a:r>
            <a:r>
              <a:rPr lang="en-IN" dirty="0" smtClean="0"/>
              <a:t>B), the following mathematical relation can be derived :  </a:t>
            </a:r>
            <a:r>
              <a:rPr lang="en-IN" b="1" dirty="0" smtClean="0"/>
              <a:t>∆G  =  ∆G⁰ + </a:t>
            </a:r>
            <a:r>
              <a:rPr lang="en-IN" b="1" dirty="0" err="1" smtClean="0"/>
              <a:t>Rt</a:t>
            </a:r>
            <a:r>
              <a:rPr lang="en-IN" b="1" dirty="0" smtClean="0"/>
              <a:t> </a:t>
            </a:r>
            <a:r>
              <a:rPr lang="en-IN" b="1" dirty="0" err="1" smtClean="0"/>
              <a:t>ln</a:t>
            </a:r>
            <a:r>
              <a:rPr lang="en-IN" b="1" dirty="0" smtClean="0"/>
              <a:t> [B]/[A]</a:t>
            </a:r>
          </a:p>
          <a:p>
            <a:pPr>
              <a:buNone/>
            </a:pPr>
            <a:r>
              <a:rPr lang="en-IN" dirty="0" smtClean="0"/>
              <a:t>		Where  ∆G⁰</a:t>
            </a:r>
            <a:r>
              <a:rPr lang="en-IN" b="1" dirty="0" smtClean="0"/>
              <a:t> </a:t>
            </a:r>
            <a:r>
              <a:rPr lang="en-IN" dirty="0" smtClean="0"/>
              <a:t>= Standard free energy change</a:t>
            </a:r>
          </a:p>
          <a:p>
            <a:pPr>
              <a:buNone/>
            </a:pPr>
            <a:r>
              <a:rPr lang="pt-BR" dirty="0" smtClean="0"/>
              <a:t>			R = Gas constant (1.987 Cal/mol)</a:t>
            </a:r>
          </a:p>
          <a:p>
            <a:pPr>
              <a:buNone/>
            </a:pPr>
            <a:r>
              <a:rPr lang="en-IN" dirty="0" smtClean="0"/>
              <a:t>			T = </a:t>
            </a:r>
            <a:r>
              <a:rPr lang="en-IN" dirty="0" smtClean="0"/>
              <a:t>Absolute temperature</a:t>
            </a:r>
            <a:r>
              <a:rPr lang="en-IN" dirty="0" smtClean="0"/>
              <a:t>( 273 +'C)</a:t>
            </a:r>
          </a:p>
          <a:p>
            <a:pPr>
              <a:buNone/>
            </a:pPr>
            <a:r>
              <a:rPr lang="en-IN" dirty="0" smtClean="0"/>
              <a:t>			In = Natural logarithm</a:t>
            </a:r>
          </a:p>
          <a:p>
            <a:pPr>
              <a:buNone/>
            </a:pPr>
            <a:r>
              <a:rPr lang="en-IN" dirty="0" smtClean="0"/>
              <a:t>			[B] = Concentration of product</a:t>
            </a:r>
          </a:p>
          <a:p>
            <a:pPr>
              <a:buNone/>
            </a:pPr>
            <a:r>
              <a:rPr lang="en-IN" dirty="0" smtClean="0"/>
              <a:t>			[A] = Concentration of reactant.</a:t>
            </a:r>
          </a:p>
          <a:p>
            <a:endParaRPr lang="en-IN" b="1" dirty="0" smtClean="0"/>
          </a:p>
          <a:p>
            <a:pPr>
              <a:buNone/>
            </a:pPr>
            <a:r>
              <a:rPr lang="en-IN" dirty="0" smtClean="0"/>
              <a:t>		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IN" sz="3600" dirty="0" smtClean="0"/>
          </a:p>
          <a:p>
            <a:r>
              <a:rPr lang="en-IN" sz="3600" dirty="0" smtClean="0"/>
              <a:t>When a reaction A ↔ B is at equilibrium (eq.), the free energy change is zero. </a:t>
            </a:r>
          </a:p>
          <a:p>
            <a:pPr>
              <a:buNone/>
            </a:pPr>
            <a:r>
              <a:rPr lang="en-IN" sz="3600" dirty="0" smtClean="0"/>
              <a:t>	The above  equation may be written as :</a:t>
            </a:r>
          </a:p>
          <a:p>
            <a:pPr>
              <a:buNone/>
            </a:pPr>
            <a:r>
              <a:rPr lang="en-IN" sz="3600" dirty="0" smtClean="0"/>
              <a:t>			</a:t>
            </a:r>
            <a:r>
              <a:rPr lang="en-IN" sz="3600" b="1" dirty="0" smtClean="0"/>
              <a:t> ∆G  = 0 =  ∆G⁰ + </a:t>
            </a:r>
            <a:r>
              <a:rPr lang="en-IN" sz="3600" b="1" dirty="0" err="1" smtClean="0"/>
              <a:t>Rt</a:t>
            </a:r>
            <a:r>
              <a:rPr lang="en-IN" sz="3600" b="1" dirty="0" smtClean="0"/>
              <a:t> </a:t>
            </a:r>
            <a:r>
              <a:rPr lang="en-IN" sz="3600" b="1" dirty="0" err="1" smtClean="0"/>
              <a:t>ln</a:t>
            </a:r>
            <a:r>
              <a:rPr lang="en-IN" sz="3600" b="1" dirty="0" smtClean="0"/>
              <a:t> [B]eq. /[A]eq. 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			Hence  </a:t>
            </a:r>
            <a:r>
              <a:rPr lang="en-IN" sz="3600" b="1" dirty="0" smtClean="0"/>
              <a:t>∆G⁰ =  -  RT In </a:t>
            </a:r>
            <a:r>
              <a:rPr lang="en-IN" sz="3600" b="1" dirty="0" err="1" smtClean="0"/>
              <a:t>Keq</a:t>
            </a:r>
            <a:r>
              <a:rPr lang="en-IN" sz="3600" b="1" dirty="0" smtClean="0"/>
              <a:t>.</a:t>
            </a:r>
            <a:endParaRPr lang="en-IN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144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2020-03-31T11:49:22Z</dcterms:created>
  <dcterms:modified xsi:type="dcterms:W3CDTF">2020-07-03T05:20:15Z</dcterms:modified>
</cp:coreProperties>
</file>